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57886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-929606" y="-12700"/>
            <a:ext cx="16551777" cy="110345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solidFill>
          <a:srgbClr val="07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-647700" y="508000"/>
            <a:ext cx="12369801" cy="6142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13"/>
          </p:nvPr>
        </p:nvSpPr>
        <p:spPr>
          <a:xfrm>
            <a:off x="2451058" y="-138499"/>
            <a:ext cx="13525502" cy="90170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idx="13"/>
          </p:nvPr>
        </p:nvSpPr>
        <p:spPr>
          <a:xfrm>
            <a:off x="4473575" y="2032000"/>
            <a:ext cx="10287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6426200" y="4965700"/>
            <a:ext cx="5886450" cy="3924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6737350" y="639233"/>
            <a:ext cx="5880100" cy="3920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-3400425" y="-127000"/>
            <a:ext cx="13525500" cy="9017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项目内容：GRE刷题背单词软件"/>
          <p:cNvSpPr txBox="1"/>
          <p:nvPr/>
        </p:nvSpPr>
        <p:spPr>
          <a:xfrm>
            <a:off x="4642941" y="6675166"/>
            <a:ext cx="371891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项目内容：GRE刷题背单词软件</a:t>
            </a:r>
          </a:p>
        </p:txBody>
      </p:sp>
      <p:grpSp>
        <p:nvGrpSpPr>
          <p:cNvPr id="143" name="成组"/>
          <p:cNvGrpSpPr/>
          <p:nvPr/>
        </p:nvGrpSpPr>
        <p:grpSpPr>
          <a:xfrm>
            <a:off x="1707539" y="227823"/>
            <a:ext cx="9589722" cy="7189754"/>
            <a:chOff x="0" y="0"/>
            <a:chExt cx="9589720" cy="7189752"/>
          </a:xfrm>
        </p:grpSpPr>
        <p:pic>
          <p:nvPicPr>
            <p:cNvPr id="141" name="1" descr="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589721" cy="71897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2" name="3000"/>
            <p:cNvSpPr txBox="1"/>
            <p:nvPr/>
          </p:nvSpPr>
          <p:spPr>
            <a:xfrm>
              <a:off x="7697496" y="3659421"/>
              <a:ext cx="1084660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144" name="成员9：郑和帆、严梓淳、丘嘉豪、周昕怡、王华东、石上松、曹群、宋凌寒、李鸿昊"/>
          <p:cNvSpPr txBox="1"/>
          <p:nvPr/>
        </p:nvSpPr>
        <p:spPr>
          <a:xfrm>
            <a:off x="1665386" y="7142024"/>
            <a:ext cx="967402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成员9：郑和帆、严梓淳、丘嘉豪、周昕怡、王华东、石上松、曹群、宋凌寒、李鸿昊</a:t>
            </a:r>
          </a:p>
        </p:txBody>
      </p:sp>
      <p:sp>
        <p:nvSpPr>
          <p:cNvPr id="145" name="项目内容：GRE刷题背单词软件"/>
          <p:cNvSpPr txBox="1"/>
          <p:nvPr/>
        </p:nvSpPr>
        <p:spPr>
          <a:xfrm>
            <a:off x="4642941" y="6675166"/>
            <a:ext cx="371891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项目内容：GRE刷题背单词软件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WechatIMG2 1.png" descr="WechatIMG2 1.png"/>
          <p:cNvPicPr>
            <a:picLocks noChangeAspect="1"/>
          </p:cNvPicPr>
          <p:nvPr/>
        </p:nvPicPr>
        <p:blipFill>
          <a:blip r:embed="rId2">
            <a:extLst/>
          </a:blip>
          <a:srcRect l="11710" t="11571" r="28083" b="24272"/>
          <a:stretch>
            <a:fillRect/>
          </a:stretch>
        </p:blipFill>
        <p:spPr>
          <a:xfrm>
            <a:off x="1386681" y="1806660"/>
            <a:ext cx="10231384" cy="77085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成组"/>
          <p:cNvGrpSpPr/>
          <p:nvPr/>
        </p:nvGrpSpPr>
        <p:grpSpPr>
          <a:xfrm>
            <a:off x="3910543" y="121656"/>
            <a:ext cx="5183714" cy="1410945"/>
            <a:chOff x="0" y="0"/>
            <a:chExt cx="5183713" cy="1410944"/>
          </a:xfrm>
        </p:grpSpPr>
        <p:pic>
          <p:nvPicPr>
            <p:cNvPr id="254" name="1" descr="1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5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257" name="协作图"/>
          <p:cNvSpPr txBox="1"/>
          <p:nvPr/>
        </p:nvSpPr>
        <p:spPr>
          <a:xfrm>
            <a:off x="5867400" y="1393916"/>
            <a:ext cx="1270000" cy="5588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协作图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WechatIMG17.jpeg" descr="WechatIMG1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89" y="2362562"/>
            <a:ext cx="5663576" cy="5167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WechatIMG18.jpeg" descr="WechatIMG18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3838" y="2253678"/>
            <a:ext cx="5743504" cy="75601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3" name="成组"/>
          <p:cNvGrpSpPr/>
          <p:nvPr/>
        </p:nvGrpSpPr>
        <p:grpSpPr>
          <a:xfrm>
            <a:off x="3910543" y="121656"/>
            <a:ext cx="5183714" cy="1410945"/>
            <a:chOff x="0" y="0"/>
            <a:chExt cx="5183713" cy="1410944"/>
          </a:xfrm>
        </p:grpSpPr>
        <p:pic>
          <p:nvPicPr>
            <p:cNvPr id="261" name="1" descr="1"/>
            <p:cNvPicPr>
              <a:picLocks noChangeAspect="1"/>
            </p:cNvPicPr>
            <p:nvPr/>
          </p:nvPicPr>
          <p:blipFill>
            <a:blip r:embed="rId4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264" name="包图"/>
          <p:cNvSpPr txBox="1"/>
          <p:nvPr/>
        </p:nvSpPr>
        <p:spPr>
          <a:xfrm>
            <a:off x="6057900" y="1393916"/>
            <a:ext cx="889001" cy="5588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包图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成组"/>
          <p:cNvGrpSpPr/>
          <p:nvPr/>
        </p:nvGrpSpPr>
        <p:grpSpPr>
          <a:xfrm>
            <a:off x="3910543" y="121656"/>
            <a:ext cx="5183714" cy="1410945"/>
            <a:chOff x="0" y="0"/>
            <a:chExt cx="5183713" cy="1410944"/>
          </a:xfrm>
        </p:grpSpPr>
        <p:pic>
          <p:nvPicPr>
            <p:cNvPr id="266" name="1" descr="1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7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269" name="类图"/>
          <p:cNvSpPr txBox="1"/>
          <p:nvPr/>
        </p:nvSpPr>
        <p:spPr>
          <a:xfrm>
            <a:off x="6057900" y="1393916"/>
            <a:ext cx="889001" cy="5588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类图</a:t>
            </a:r>
          </a:p>
        </p:txBody>
      </p:sp>
      <p:pic>
        <p:nvPicPr>
          <p:cNvPr id="270" name="Main.png" descr="Ma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21487" y="2036710"/>
            <a:ext cx="6761826" cy="7933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成组"/>
          <p:cNvGrpSpPr/>
          <p:nvPr/>
        </p:nvGrpSpPr>
        <p:grpSpPr>
          <a:xfrm>
            <a:off x="3910543" y="121656"/>
            <a:ext cx="5183714" cy="1410945"/>
            <a:chOff x="0" y="0"/>
            <a:chExt cx="5183713" cy="1410944"/>
          </a:xfrm>
        </p:grpSpPr>
        <p:pic>
          <p:nvPicPr>
            <p:cNvPr id="272" name="1" descr="1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3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275" name="类图"/>
          <p:cNvSpPr txBox="1"/>
          <p:nvPr/>
        </p:nvSpPr>
        <p:spPr>
          <a:xfrm>
            <a:off x="6057900" y="1393916"/>
            <a:ext cx="889001" cy="5588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类图</a:t>
            </a:r>
          </a:p>
        </p:txBody>
      </p:sp>
      <p:pic>
        <p:nvPicPr>
          <p:cNvPr id="276" name="back_words.png" descr="back_word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7842" y="2147427"/>
            <a:ext cx="9609116" cy="7965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成组"/>
          <p:cNvGrpSpPr/>
          <p:nvPr/>
        </p:nvGrpSpPr>
        <p:grpSpPr>
          <a:xfrm>
            <a:off x="3910543" y="121656"/>
            <a:ext cx="5183714" cy="1410945"/>
            <a:chOff x="0" y="0"/>
            <a:chExt cx="5183713" cy="1410944"/>
          </a:xfrm>
        </p:grpSpPr>
        <p:pic>
          <p:nvPicPr>
            <p:cNvPr id="278" name="1" descr="1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281" name="类图"/>
          <p:cNvSpPr txBox="1"/>
          <p:nvPr/>
        </p:nvSpPr>
        <p:spPr>
          <a:xfrm>
            <a:off x="6057900" y="1393916"/>
            <a:ext cx="889001" cy="5588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类图</a:t>
            </a:r>
          </a:p>
        </p:txBody>
      </p:sp>
      <p:pic>
        <p:nvPicPr>
          <p:cNvPr id="282" name="back_question.png" descr="back_ques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8167" y="2319931"/>
            <a:ext cx="13004801" cy="6872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编码"/>
          <p:cNvSpPr txBox="1"/>
          <p:nvPr/>
        </p:nvSpPr>
        <p:spPr>
          <a:xfrm>
            <a:off x="5994399" y="2899274"/>
            <a:ext cx="1016001" cy="6223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编码</a:t>
            </a:r>
          </a:p>
        </p:txBody>
      </p:sp>
      <p:grpSp>
        <p:nvGrpSpPr>
          <p:cNvPr id="287" name="成组"/>
          <p:cNvGrpSpPr/>
          <p:nvPr/>
        </p:nvGrpSpPr>
        <p:grpSpPr>
          <a:xfrm>
            <a:off x="3910543" y="575992"/>
            <a:ext cx="5183714" cy="1410945"/>
            <a:chOff x="0" y="0"/>
            <a:chExt cx="5183713" cy="1410944"/>
          </a:xfrm>
        </p:grpSpPr>
        <p:pic>
          <p:nvPicPr>
            <p:cNvPr id="285" name="1" descr="1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288" name="架构设计 可读性 可维护性"/>
          <p:cNvSpPr txBox="1"/>
          <p:nvPr/>
        </p:nvSpPr>
        <p:spPr>
          <a:xfrm>
            <a:off x="4612878" y="4648199"/>
            <a:ext cx="3779044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架构设计 可读性 可维护性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WechatIMG30.png" descr="WechatIMG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320" y="2160728"/>
            <a:ext cx="11901175" cy="73760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3" name="成组"/>
          <p:cNvGrpSpPr/>
          <p:nvPr/>
        </p:nvGrpSpPr>
        <p:grpSpPr>
          <a:xfrm>
            <a:off x="3910543" y="121656"/>
            <a:ext cx="5183714" cy="1410945"/>
            <a:chOff x="0" y="0"/>
            <a:chExt cx="5183713" cy="1410944"/>
          </a:xfrm>
        </p:grpSpPr>
        <p:pic>
          <p:nvPicPr>
            <p:cNvPr id="291" name="1" descr="1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294" name="架构设计"/>
          <p:cNvSpPr txBox="1"/>
          <p:nvPr/>
        </p:nvSpPr>
        <p:spPr>
          <a:xfrm>
            <a:off x="5676900" y="1393916"/>
            <a:ext cx="1651001" cy="5588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架构设计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成组"/>
          <p:cNvGrpSpPr/>
          <p:nvPr/>
        </p:nvGrpSpPr>
        <p:grpSpPr>
          <a:xfrm>
            <a:off x="3910543" y="121656"/>
            <a:ext cx="5183714" cy="1410945"/>
            <a:chOff x="0" y="0"/>
            <a:chExt cx="5183713" cy="1410944"/>
          </a:xfrm>
        </p:grpSpPr>
        <p:pic>
          <p:nvPicPr>
            <p:cNvPr id="296" name="1" descr="1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299" name="代码可读性和可维护性"/>
          <p:cNvSpPr txBox="1"/>
          <p:nvPr/>
        </p:nvSpPr>
        <p:spPr>
          <a:xfrm>
            <a:off x="4533900" y="1393916"/>
            <a:ext cx="3937001" cy="5588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代码可读性和可维护性</a:t>
            </a:r>
          </a:p>
        </p:txBody>
      </p:sp>
      <p:pic>
        <p:nvPicPr>
          <p:cNvPr id="30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974" y="2443515"/>
            <a:ext cx="11618852" cy="6935024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使用明确的注释"/>
          <p:cNvSpPr txBox="1"/>
          <p:nvPr/>
        </p:nvSpPr>
        <p:spPr>
          <a:xfrm>
            <a:off x="692030" y="1508216"/>
            <a:ext cx="2247901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使用明确的注释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成组"/>
          <p:cNvGrpSpPr/>
          <p:nvPr/>
        </p:nvGrpSpPr>
        <p:grpSpPr>
          <a:xfrm>
            <a:off x="3910543" y="121656"/>
            <a:ext cx="5183714" cy="1410945"/>
            <a:chOff x="0" y="0"/>
            <a:chExt cx="5183713" cy="1410944"/>
          </a:xfrm>
        </p:grpSpPr>
        <p:pic>
          <p:nvPicPr>
            <p:cNvPr id="303" name="1" descr="1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4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306" name="代码可读性和可维护性"/>
          <p:cNvSpPr txBox="1"/>
          <p:nvPr/>
        </p:nvSpPr>
        <p:spPr>
          <a:xfrm>
            <a:off x="4533900" y="1393916"/>
            <a:ext cx="3937001" cy="5588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代码可读性和可维护性</a:t>
            </a:r>
          </a:p>
        </p:txBody>
      </p:sp>
      <p:sp>
        <p:nvSpPr>
          <p:cNvPr id="307" name="使用checkstyle工具检查程序风格（https://checkstyle.org/）"/>
          <p:cNvSpPr txBox="1"/>
          <p:nvPr/>
        </p:nvSpPr>
        <p:spPr>
          <a:xfrm>
            <a:off x="2028031" y="9001522"/>
            <a:ext cx="8948738" cy="4643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b="0" u="sng">
                <a:solidFill>
                  <a:srgbClr val="000000"/>
                </a:solidFill>
                <a:uFill>
                  <a:solidFill>
                    <a:srgbClr val="0000FF"/>
                  </a:solidFill>
                </a:uFill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rPr u="none"/>
              <a:t>使用checkstyle工具检查程序风格（</a:t>
            </a:r>
            <a:r>
              <a:t>https://checkstyle.org/</a:t>
            </a:r>
            <a:r>
              <a:rPr u="none"/>
              <a:t>）</a:t>
            </a:r>
          </a:p>
        </p:txBody>
      </p:sp>
      <p:pic>
        <p:nvPicPr>
          <p:cNvPr id="30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3010" y="2168369"/>
            <a:ext cx="10218780" cy="6560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成组"/>
          <p:cNvGrpSpPr/>
          <p:nvPr/>
        </p:nvGrpSpPr>
        <p:grpSpPr>
          <a:xfrm>
            <a:off x="3910543" y="121656"/>
            <a:ext cx="5183714" cy="1410945"/>
            <a:chOff x="0" y="0"/>
            <a:chExt cx="5183713" cy="1410944"/>
          </a:xfrm>
        </p:grpSpPr>
        <p:pic>
          <p:nvPicPr>
            <p:cNvPr id="310" name="1" descr="1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1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313" name="代码可读性和可维护性"/>
          <p:cNvSpPr txBox="1"/>
          <p:nvPr/>
        </p:nvSpPr>
        <p:spPr>
          <a:xfrm>
            <a:off x="4533900" y="1393916"/>
            <a:ext cx="3937001" cy="5588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代码可读性和可维护性</a:t>
            </a:r>
          </a:p>
        </p:txBody>
      </p:sp>
      <p:sp>
        <p:nvSpPr>
          <p:cNvPr id="314" name="source monitor检测代码复杂度"/>
          <p:cNvSpPr txBox="1"/>
          <p:nvPr/>
        </p:nvSpPr>
        <p:spPr>
          <a:xfrm>
            <a:off x="4185443" y="9001521"/>
            <a:ext cx="4633914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200"/>
              </a:lnSpc>
              <a:defRPr b="0">
                <a:solidFill>
                  <a:srgbClr val="000000"/>
                </a:solidFill>
                <a:uFill>
                  <a:solidFill>
                    <a:srgbClr val="0000FF"/>
                  </a:solidFill>
                </a:u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pPr>
              <a:defRPr u="sng"/>
            </a:pPr>
            <a:r>
              <a:rPr u="none"/>
              <a:t>source monitor检测代码复杂度</a:t>
            </a:r>
          </a:p>
        </p:txBody>
      </p:sp>
      <p:pic>
        <p:nvPicPr>
          <p:cNvPr id="31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5097" y="2126256"/>
            <a:ext cx="8254606" cy="6708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矩形"/>
          <p:cNvSpPr/>
          <p:nvPr/>
        </p:nvSpPr>
        <p:spPr>
          <a:xfrm>
            <a:off x="692229" y="3101862"/>
            <a:ext cx="1270001" cy="2286001"/>
          </a:xfrm>
          <a:prstGeom prst="rect">
            <a:avLst/>
          </a:prstGeom>
          <a:solidFill>
            <a:srgbClr val="DCDEE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8" name="矩形"/>
          <p:cNvSpPr/>
          <p:nvPr/>
        </p:nvSpPr>
        <p:spPr>
          <a:xfrm>
            <a:off x="2715597" y="3101862"/>
            <a:ext cx="2629363" cy="2286001"/>
          </a:xfrm>
          <a:prstGeom prst="rect">
            <a:avLst/>
          </a:prstGeom>
          <a:solidFill>
            <a:srgbClr val="DCDEE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9" name="人数"/>
          <p:cNvSpPr txBox="1"/>
          <p:nvPr/>
        </p:nvSpPr>
        <p:spPr>
          <a:xfrm>
            <a:off x="965279" y="3759535"/>
            <a:ext cx="723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人数</a:t>
            </a:r>
          </a:p>
        </p:txBody>
      </p:sp>
      <p:sp>
        <p:nvSpPr>
          <p:cNvPr id="150" name="分工"/>
          <p:cNvSpPr txBox="1"/>
          <p:nvPr/>
        </p:nvSpPr>
        <p:spPr>
          <a:xfrm>
            <a:off x="965279" y="4286710"/>
            <a:ext cx="723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分工</a:t>
            </a:r>
          </a:p>
        </p:txBody>
      </p:sp>
      <p:sp>
        <p:nvSpPr>
          <p:cNvPr id="151" name="创新"/>
          <p:cNvSpPr txBox="1"/>
          <p:nvPr/>
        </p:nvSpPr>
        <p:spPr>
          <a:xfrm>
            <a:off x="3097780" y="3447381"/>
            <a:ext cx="723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创新</a:t>
            </a:r>
          </a:p>
        </p:txBody>
      </p:sp>
      <p:sp>
        <p:nvSpPr>
          <p:cNvPr id="152" name="Diagrams"/>
          <p:cNvSpPr txBox="1"/>
          <p:nvPr/>
        </p:nvSpPr>
        <p:spPr>
          <a:xfrm>
            <a:off x="3246847" y="4016262"/>
            <a:ext cx="15668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Diagrams</a:t>
            </a:r>
          </a:p>
        </p:txBody>
      </p:sp>
      <p:sp>
        <p:nvSpPr>
          <p:cNvPr id="153" name="必要"/>
          <p:cNvSpPr txBox="1"/>
          <p:nvPr/>
        </p:nvSpPr>
        <p:spPr>
          <a:xfrm>
            <a:off x="4237581" y="3454549"/>
            <a:ext cx="723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必要</a:t>
            </a:r>
          </a:p>
        </p:txBody>
      </p:sp>
      <p:sp>
        <p:nvSpPr>
          <p:cNvPr id="154" name="用例"/>
          <p:cNvSpPr txBox="1"/>
          <p:nvPr/>
        </p:nvSpPr>
        <p:spPr>
          <a:xfrm>
            <a:off x="3097780" y="4585144"/>
            <a:ext cx="723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用例</a:t>
            </a:r>
          </a:p>
        </p:txBody>
      </p:sp>
      <p:sp>
        <p:nvSpPr>
          <p:cNvPr id="155" name="团队"/>
          <p:cNvSpPr txBox="1"/>
          <p:nvPr/>
        </p:nvSpPr>
        <p:spPr>
          <a:xfrm>
            <a:off x="984329" y="6347848"/>
            <a:ext cx="685801" cy="431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2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团队</a:t>
            </a:r>
          </a:p>
        </p:txBody>
      </p:sp>
      <p:sp>
        <p:nvSpPr>
          <p:cNvPr id="156" name="需求设计"/>
          <p:cNvSpPr txBox="1"/>
          <p:nvPr/>
        </p:nvSpPr>
        <p:spPr>
          <a:xfrm>
            <a:off x="3407978" y="6347848"/>
            <a:ext cx="1244601" cy="431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2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需求设计</a:t>
            </a:r>
          </a:p>
        </p:txBody>
      </p:sp>
      <p:sp>
        <p:nvSpPr>
          <p:cNvPr id="157" name="编码"/>
          <p:cNvSpPr txBox="1"/>
          <p:nvPr/>
        </p:nvSpPr>
        <p:spPr>
          <a:xfrm>
            <a:off x="6388125" y="6347848"/>
            <a:ext cx="685801" cy="431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2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编码</a:t>
            </a:r>
          </a:p>
        </p:txBody>
      </p:sp>
      <p:sp>
        <p:nvSpPr>
          <p:cNvPr id="158" name="线条"/>
          <p:cNvSpPr/>
          <p:nvPr/>
        </p:nvSpPr>
        <p:spPr>
          <a:xfrm>
            <a:off x="7868455" y="4244862"/>
            <a:ext cx="1070867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线条"/>
          <p:cNvSpPr/>
          <p:nvPr/>
        </p:nvSpPr>
        <p:spPr>
          <a:xfrm>
            <a:off x="7542321" y="6563748"/>
            <a:ext cx="2002535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后场村印象"/>
          <p:cNvSpPr txBox="1"/>
          <p:nvPr/>
        </p:nvSpPr>
        <p:spPr>
          <a:xfrm>
            <a:off x="247678" y="105531"/>
            <a:ext cx="1524001" cy="495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后场村印象</a:t>
            </a:r>
          </a:p>
        </p:txBody>
      </p:sp>
      <p:grpSp>
        <p:nvGrpSpPr>
          <p:cNvPr id="163" name="成组"/>
          <p:cNvGrpSpPr/>
          <p:nvPr/>
        </p:nvGrpSpPr>
        <p:grpSpPr>
          <a:xfrm>
            <a:off x="3910543" y="121656"/>
            <a:ext cx="5183714" cy="1410945"/>
            <a:chOff x="0" y="0"/>
            <a:chExt cx="5183713" cy="1410944"/>
          </a:xfrm>
        </p:grpSpPr>
        <p:pic>
          <p:nvPicPr>
            <p:cNvPr id="161" name="1" descr="1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164" name="线条"/>
          <p:cNvSpPr/>
          <p:nvPr/>
        </p:nvSpPr>
        <p:spPr>
          <a:xfrm>
            <a:off x="11671348" y="4244862"/>
            <a:ext cx="1070866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" name="测试"/>
          <p:cNvSpPr txBox="1"/>
          <p:nvPr/>
        </p:nvSpPr>
        <p:spPr>
          <a:xfrm>
            <a:off x="8809472" y="6347848"/>
            <a:ext cx="685801" cy="431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2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测试</a:t>
            </a:r>
          </a:p>
        </p:txBody>
      </p:sp>
      <p:sp>
        <p:nvSpPr>
          <p:cNvPr id="166" name="Demo"/>
          <p:cNvSpPr txBox="1"/>
          <p:nvPr/>
        </p:nvSpPr>
        <p:spPr>
          <a:xfrm>
            <a:off x="11233121" y="6347848"/>
            <a:ext cx="949921" cy="431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2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Demo</a:t>
            </a:r>
          </a:p>
        </p:txBody>
      </p:sp>
      <p:sp>
        <p:nvSpPr>
          <p:cNvPr id="167" name="包图类图"/>
          <p:cNvSpPr txBox="1"/>
          <p:nvPr/>
        </p:nvSpPr>
        <p:spPr>
          <a:xfrm>
            <a:off x="3932781" y="4577975"/>
            <a:ext cx="1333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包图类图</a:t>
            </a:r>
          </a:p>
        </p:txBody>
      </p:sp>
      <p:sp>
        <p:nvSpPr>
          <p:cNvPr id="168" name="矩形"/>
          <p:cNvSpPr/>
          <p:nvPr/>
        </p:nvSpPr>
        <p:spPr>
          <a:xfrm>
            <a:off x="6045263" y="3101862"/>
            <a:ext cx="1270001" cy="2286001"/>
          </a:xfrm>
          <a:prstGeom prst="rect">
            <a:avLst/>
          </a:prstGeom>
          <a:solidFill>
            <a:srgbClr val="DCDEE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9" name="架构设计"/>
          <p:cNvSpPr txBox="1"/>
          <p:nvPr/>
        </p:nvSpPr>
        <p:spPr>
          <a:xfrm>
            <a:off x="6026213" y="3454549"/>
            <a:ext cx="1333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架构设计</a:t>
            </a:r>
          </a:p>
        </p:txBody>
      </p:sp>
      <p:sp>
        <p:nvSpPr>
          <p:cNvPr id="170" name="可读性"/>
          <p:cNvSpPr txBox="1"/>
          <p:nvPr/>
        </p:nvSpPr>
        <p:spPr>
          <a:xfrm>
            <a:off x="6165913" y="4016262"/>
            <a:ext cx="1028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可读性</a:t>
            </a:r>
          </a:p>
        </p:txBody>
      </p:sp>
      <p:sp>
        <p:nvSpPr>
          <p:cNvPr id="171" name="可维护性"/>
          <p:cNvSpPr txBox="1"/>
          <p:nvPr/>
        </p:nvSpPr>
        <p:spPr>
          <a:xfrm>
            <a:off x="6013513" y="4577975"/>
            <a:ext cx="1333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可维护性</a:t>
            </a:r>
          </a:p>
        </p:txBody>
      </p:sp>
      <p:sp>
        <p:nvSpPr>
          <p:cNvPr id="172" name="矩形"/>
          <p:cNvSpPr/>
          <p:nvPr/>
        </p:nvSpPr>
        <p:spPr>
          <a:xfrm>
            <a:off x="8511022" y="3101862"/>
            <a:ext cx="1270001" cy="2286001"/>
          </a:xfrm>
          <a:prstGeom prst="rect">
            <a:avLst/>
          </a:prstGeom>
          <a:solidFill>
            <a:srgbClr val="DCDEE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3" name="前端后端"/>
          <p:cNvSpPr txBox="1"/>
          <p:nvPr/>
        </p:nvSpPr>
        <p:spPr>
          <a:xfrm>
            <a:off x="8491972" y="3454549"/>
            <a:ext cx="1333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前端后端</a:t>
            </a:r>
          </a:p>
        </p:txBody>
      </p:sp>
      <p:sp>
        <p:nvSpPr>
          <p:cNvPr id="174" name="白盒"/>
          <p:cNvSpPr txBox="1"/>
          <p:nvPr/>
        </p:nvSpPr>
        <p:spPr>
          <a:xfrm>
            <a:off x="8784072" y="4016262"/>
            <a:ext cx="723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白盒</a:t>
            </a:r>
          </a:p>
        </p:txBody>
      </p:sp>
      <p:sp>
        <p:nvSpPr>
          <p:cNvPr id="175" name="黑盒"/>
          <p:cNvSpPr txBox="1"/>
          <p:nvPr/>
        </p:nvSpPr>
        <p:spPr>
          <a:xfrm>
            <a:off x="8784072" y="4577975"/>
            <a:ext cx="723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黑盒</a:t>
            </a:r>
          </a:p>
        </p:txBody>
      </p:sp>
      <p:sp>
        <p:nvSpPr>
          <p:cNvPr id="176" name="矩形"/>
          <p:cNvSpPr/>
          <p:nvPr/>
        </p:nvSpPr>
        <p:spPr>
          <a:xfrm>
            <a:off x="11060381" y="3101862"/>
            <a:ext cx="1270001" cy="2286001"/>
          </a:xfrm>
          <a:prstGeom prst="rect">
            <a:avLst/>
          </a:prstGeom>
          <a:solidFill>
            <a:srgbClr val="DCDEE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7" name="背单词"/>
          <p:cNvSpPr txBox="1"/>
          <p:nvPr/>
        </p:nvSpPr>
        <p:spPr>
          <a:xfrm>
            <a:off x="11193731" y="3454549"/>
            <a:ext cx="1028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背单词</a:t>
            </a:r>
          </a:p>
        </p:txBody>
      </p:sp>
      <p:sp>
        <p:nvSpPr>
          <p:cNvPr id="178" name="刷题"/>
          <p:cNvSpPr txBox="1"/>
          <p:nvPr/>
        </p:nvSpPr>
        <p:spPr>
          <a:xfrm>
            <a:off x="11333431" y="4016262"/>
            <a:ext cx="723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刷题</a:t>
            </a:r>
          </a:p>
        </p:txBody>
      </p:sp>
      <p:sp>
        <p:nvSpPr>
          <p:cNvPr id="179" name="换皮肤"/>
          <p:cNvSpPr txBox="1"/>
          <p:nvPr/>
        </p:nvSpPr>
        <p:spPr>
          <a:xfrm>
            <a:off x="11181031" y="4577975"/>
            <a:ext cx="1028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换皮肤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测试"/>
          <p:cNvSpPr txBox="1"/>
          <p:nvPr/>
        </p:nvSpPr>
        <p:spPr>
          <a:xfrm>
            <a:off x="5994399" y="2899274"/>
            <a:ext cx="1016001" cy="6223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测试</a:t>
            </a:r>
          </a:p>
        </p:txBody>
      </p:sp>
      <p:grpSp>
        <p:nvGrpSpPr>
          <p:cNvPr id="320" name="成组"/>
          <p:cNvGrpSpPr/>
          <p:nvPr/>
        </p:nvGrpSpPr>
        <p:grpSpPr>
          <a:xfrm>
            <a:off x="3910543" y="575992"/>
            <a:ext cx="5183714" cy="1410945"/>
            <a:chOff x="0" y="0"/>
            <a:chExt cx="5183713" cy="1410944"/>
          </a:xfrm>
        </p:grpSpPr>
        <p:pic>
          <p:nvPicPr>
            <p:cNvPr id="318" name="1" descr="1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9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321" name="白盒 黑盒"/>
          <p:cNvSpPr txBox="1"/>
          <p:nvPr/>
        </p:nvSpPr>
        <p:spPr>
          <a:xfrm>
            <a:off x="5757664" y="4648199"/>
            <a:ext cx="1489472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白盒 黑盒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测试目的"/>
          <p:cNvSpPr txBox="1"/>
          <p:nvPr/>
        </p:nvSpPr>
        <p:spPr>
          <a:xfrm>
            <a:off x="2362405" y="535077"/>
            <a:ext cx="1270001" cy="4191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t>测试目的</a:t>
            </a:r>
            <a:r>
              <a:rPr sz="1200">
                <a:latin typeface="Songti SC Regular"/>
                <a:ea typeface="Songti SC Regular"/>
                <a:cs typeface="Songti SC Regular"/>
                <a:sym typeface="Songti SC Regular"/>
              </a:rPr>
              <a:t> </a:t>
            </a:r>
          </a:p>
        </p:txBody>
      </p:sp>
      <p:sp>
        <p:nvSpPr>
          <p:cNvPr id="324" name="矩形"/>
          <p:cNvSpPr/>
          <p:nvPr/>
        </p:nvSpPr>
        <p:spPr>
          <a:xfrm>
            <a:off x="181525" y="181371"/>
            <a:ext cx="12641750" cy="939085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25" name="测试环境"/>
          <p:cNvSpPr txBox="1"/>
          <p:nvPr/>
        </p:nvSpPr>
        <p:spPr>
          <a:xfrm>
            <a:off x="8746889" y="535077"/>
            <a:ext cx="1270001" cy="4191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t>测试环境</a:t>
            </a:r>
            <a:r>
              <a:rPr sz="1200">
                <a:latin typeface="Songti SC Regular"/>
                <a:ea typeface="Songti SC Regular"/>
                <a:cs typeface="Songti SC Regular"/>
                <a:sym typeface="Songti SC Regular"/>
              </a:rPr>
              <a:t> </a:t>
            </a:r>
          </a:p>
        </p:txBody>
      </p:sp>
      <p:sp>
        <p:nvSpPr>
          <p:cNvPr id="326" name="前端：jdk13.0.1，Windows 10操作系统…"/>
          <p:cNvSpPr txBox="1"/>
          <p:nvPr/>
        </p:nvSpPr>
        <p:spPr>
          <a:xfrm>
            <a:off x="6272411" y="1688388"/>
            <a:ext cx="6218957" cy="68736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19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rPr dirty="0"/>
              <a:t>前端：jdk13.0.1，Windows 10操作系统</a:t>
            </a:r>
          </a:p>
          <a:p>
            <a:pPr defTabSz="457200">
              <a:defRPr sz="19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rPr dirty="0"/>
              <a:t>后端：Python3.7.5，Windows 10操作系统 </a:t>
            </a:r>
          </a:p>
        </p:txBody>
      </p:sp>
      <p:sp>
        <p:nvSpPr>
          <p:cNvPr id="327" name="通过单元测试、集成测试，对程序的功能进行测试，检验程序是否按需求实现了套题模式、单题模式、收藏夹、错题本等功能"/>
          <p:cNvSpPr txBox="1"/>
          <p:nvPr/>
        </p:nvSpPr>
        <p:spPr>
          <a:xfrm>
            <a:off x="494117" y="1555821"/>
            <a:ext cx="5006576" cy="952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9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t>通过单元测试、集成测试，对程序的功能进行测试，检验程序是否按需求实现了套题模式、单题模式、收藏夹、错题本等功能</a:t>
            </a:r>
            <a:r>
              <a:rPr sz="1200">
                <a:latin typeface="Songti SC Bold"/>
                <a:ea typeface="Songti SC Bold"/>
                <a:cs typeface="Songti SC Bold"/>
                <a:sym typeface="Songti SC Bold"/>
              </a:rPr>
              <a:t> </a:t>
            </a:r>
          </a:p>
        </p:txBody>
      </p:sp>
      <p:sp>
        <p:nvSpPr>
          <p:cNvPr id="328" name="文本"/>
          <p:cNvSpPr txBox="1"/>
          <p:nvPr/>
        </p:nvSpPr>
        <p:spPr>
          <a:xfrm>
            <a:off x="6140450" y="4616450"/>
            <a:ext cx="723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329" name="测试方法"/>
          <p:cNvSpPr txBox="1"/>
          <p:nvPr/>
        </p:nvSpPr>
        <p:spPr>
          <a:xfrm>
            <a:off x="2309968" y="3179815"/>
            <a:ext cx="1374875" cy="4191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测试方法 </a:t>
            </a:r>
          </a:p>
        </p:txBody>
      </p:sp>
      <p:sp>
        <p:nvSpPr>
          <p:cNvPr id="330" name="单元测试（白、黑盒）：开发过程中持续进行，对每个功能及其对应的模块进行测试。…"/>
          <p:cNvSpPr txBox="1"/>
          <p:nvPr/>
        </p:nvSpPr>
        <p:spPr>
          <a:xfrm>
            <a:off x="494118" y="4244682"/>
            <a:ext cx="12016564" cy="111825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defRPr sz="22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rPr dirty="0"/>
              <a:t>单元测试（白、黑盒）：开发过程中持续进行，对每个功能及其对应的模块进行测试。</a:t>
            </a:r>
          </a:p>
          <a:p>
            <a:pPr algn="just" defTabSz="457200">
              <a:defRPr sz="22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rPr dirty="0"/>
              <a:t>集成测试（白、黑盒）：前、后端合并之后，针对需求中的功能要求，采用若干测例进行测试。</a:t>
            </a:r>
          </a:p>
          <a:p>
            <a:pPr algn="just" defTabSz="457200">
              <a:defRPr sz="22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rPr dirty="0"/>
              <a:t>系统测试（黑盒）：对整个系统采用黑盒测试的方法进行测试。</a:t>
            </a:r>
          </a:p>
        </p:txBody>
      </p:sp>
      <p:sp>
        <p:nvSpPr>
          <p:cNvPr id="331" name="测试内容——单元测试"/>
          <p:cNvSpPr txBox="1"/>
          <p:nvPr/>
        </p:nvSpPr>
        <p:spPr>
          <a:xfrm>
            <a:off x="1471768" y="6008702"/>
            <a:ext cx="3051275" cy="4191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测试内容——单元测试 </a:t>
            </a:r>
          </a:p>
        </p:txBody>
      </p:sp>
      <p:sp>
        <p:nvSpPr>
          <p:cNvPr id="332" name="单元测试在开发过程中持续进行，主要针对前、后端各子模块功能的实现。前端主要在界面显示、多皮肤切换、计时、按钮响应等功能进行测试，而后端则是针对各子功能模块进行测试，比如根据条件返回题号，根据题号获取题目、答案、解析等。"/>
          <p:cNvSpPr txBox="1"/>
          <p:nvPr/>
        </p:nvSpPr>
        <p:spPr>
          <a:xfrm>
            <a:off x="494118" y="7073569"/>
            <a:ext cx="12016564" cy="111825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ts val="4500"/>
              </a:lnSpc>
              <a:defRPr sz="22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单元测试在开发过程中持续进行，主要针对前、后端各子模块功能的实现。前端主要在界面显示、多皮肤切换、计时、按钮响应等功能进行测试，而后端则是针对各子功能模块进行测试，比如根据条件返回题号，根据题号获取题目、答案、解析等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成组"/>
          <p:cNvGrpSpPr/>
          <p:nvPr/>
        </p:nvGrpSpPr>
        <p:grpSpPr>
          <a:xfrm>
            <a:off x="3910543" y="121656"/>
            <a:ext cx="5183714" cy="1410945"/>
            <a:chOff x="0" y="0"/>
            <a:chExt cx="5183713" cy="1410944"/>
          </a:xfrm>
        </p:grpSpPr>
        <p:pic>
          <p:nvPicPr>
            <p:cNvPr id="334" name="1" descr="1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5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337" name="单元测试"/>
          <p:cNvSpPr txBox="1"/>
          <p:nvPr/>
        </p:nvSpPr>
        <p:spPr>
          <a:xfrm>
            <a:off x="5676900" y="1393916"/>
            <a:ext cx="1651001" cy="5588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单元测试</a:t>
            </a:r>
          </a:p>
        </p:txBody>
      </p:sp>
      <p:sp>
        <p:nvSpPr>
          <p:cNvPr id="338" name="新题、单空五选一、默认皮肤"/>
          <p:cNvSpPr txBox="1"/>
          <p:nvPr/>
        </p:nvSpPr>
        <p:spPr>
          <a:xfrm>
            <a:off x="4629149" y="9001521"/>
            <a:ext cx="3746501" cy="419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2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新题、单空五选一、默认皮肤</a:t>
            </a:r>
          </a:p>
        </p:txBody>
      </p:sp>
      <p:pic>
        <p:nvPicPr>
          <p:cNvPr id="33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7472" y="2205273"/>
            <a:ext cx="8689856" cy="6550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472" y="2205273"/>
            <a:ext cx="8689856" cy="65500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4" name="成组"/>
          <p:cNvGrpSpPr/>
          <p:nvPr/>
        </p:nvGrpSpPr>
        <p:grpSpPr>
          <a:xfrm>
            <a:off x="3910543" y="121656"/>
            <a:ext cx="5183714" cy="1410945"/>
            <a:chOff x="0" y="0"/>
            <a:chExt cx="5183713" cy="1410944"/>
          </a:xfrm>
        </p:grpSpPr>
        <p:pic>
          <p:nvPicPr>
            <p:cNvPr id="342" name="1" descr="1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3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345" name="单元测试"/>
          <p:cNvSpPr txBox="1"/>
          <p:nvPr/>
        </p:nvSpPr>
        <p:spPr>
          <a:xfrm>
            <a:off x="5676900" y="1393916"/>
            <a:ext cx="1651001" cy="5588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单元测试</a:t>
            </a:r>
          </a:p>
        </p:txBody>
      </p:sp>
      <p:sp>
        <p:nvSpPr>
          <p:cNvPr id="346" name="错题、nimbus皮肤"/>
          <p:cNvSpPr txBox="1"/>
          <p:nvPr/>
        </p:nvSpPr>
        <p:spPr>
          <a:xfrm>
            <a:off x="5225603" y="9001521"/>
            <a:ext cx="2553594" cy="419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2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错题、nimbus皮肤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6985" y="2205273"/>
            <a:ext cx="8689855" cy="65500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1" name="成组"/>
          <p:cNvGrpSpPr/>
          <p:nvPr/>
        </p:nvGrpSpPr>
        <p:grpSpPr>
          <a:xfrm>
            <a:off x="3910543" y="121656"/>
            <a:ext cx="5183714" cy="1410945"/>
            <a:chOff x="0" y="0"/>
            <a:chExt cx="5183713" cy="1410944"/>
          </a:xfrm>
        </p:grpSpPr>
        <p:pic>
          <p:nvPicPr>
            <p:cNvPr id="349" name="1" descr="1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0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352" name="单元测试"/>
          <p:cNvSpPr txBox="1"/>
          <p:nvPr/>
        </p:nvSpPr>
        <p:spPr>
          <a:xfrm>
            <a:off x="5676900" y="1393916"/>
            <a:ext cx="1651001" cy="5588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单元测试</a:t>
            </a:r>
          </a:p>
        </p:txBody>
      </p:sp>
      <p:sp>
        <p:nvSpPr>
          <p:cNvPr id="353" name="收藏夹、活力风"/>
          <p:cNvSpPr txBox="1"/>
          <p:nvPr/>
        </p:nvSpPr>
        <p:spPr>
          <a:xfrm>
            <a:off x="5467350" y="9001521"/>
            <a:ext cx="2070101" cy="419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2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收藏夹、活力风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成组"/>
          <p:cNvGrpSpPr/>
          <p:nvPr/>
        </p:nvGrpSpPr>
        <p:grpSpPr>
          <a:xfrm>
            <a:off x="3910543" y="121656"/>
            <a:ext cx="5183714" cy="1410945"/>
            <a:chOff x="0" y="0"/>
            <a:chExt cx="5183713" cy="1410944"/>
          </a:xfrm>
        </p:grpSpPr>
        <p:pic>
          <p:nvPicPr>
            <p:cNvPr id="355" name="1" descr="1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6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358" name="单元测试"/>
          <p:cNvSpPr txBox="1"/>
          <p:nvPr/>
        </p:nvSpPr>
        <p:spPr>
          <a:xfrm>
            <a:off x="5676900" y="1393916"/>
            <a:ext cx="1651001" cy="5588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单元测试</a:t>
            </a:r>
          </a:p>
        </p:txBody>
      </p:sp>
      <p:sp>
        <p:nvSpPr>
          <p:cNvPr id="359" name="后端测试"/>
          <p:cNvSpPr txBox="1"/>
          <p:nvPr/>
        </p:nvSpPr>
        <p:spPr>
          <a:xfrm>
            <a:off x="5886449" y="9001521"/>
            <a:ext cx="1231901" cy="419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defRPr sz="22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后端测试</a:t>
            </a:r>
          </a:p>
        </p:txBody>
      </p:sp>
      <p:pic>
        <p:nvPicPr>
          <p:cNvPr id="36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398" y="3259353"/>
            <a:ext cx="11794004" cy="4015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矩形"/>
          <p:cNvSpPr/>
          <p:nvPr/>
        </p:nvSpPr>
        <p:spPr>
          <a:xfrm>
            <a:off x="181525" y="181371"/>
            <a:ext cx="12641750" cy="939085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3" name="文本"/>
          <p:cNvSpPr txBox="1"/>
          <p:nvPr/>
        </p:nvSpPr>
        <p:spPr>
          <a:xfrm>
            <a:off x="6140450" y="4616450"/>
            <a:ext cx="723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364" name="测试内容——集成测试"/>
          <p:cNvSpPr txBox="1"/>
          <p:nvPr/>
        </p:nvSpPr>
        <p:spPr>
          <a:xfrm>
            <a:off x="1471768" y="667054"/>
            <a:ext cx="3051275" cy="4191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测试内容——集成测试 </a:t>
            </a:r>
          </a:p>
        </p:txBody>
      </p:sp>
      <p:sp>
        <p:nvSpPr>
          <p:cNvPr id="365" name="前后端集成以后，对刷题模块进行了整体的测试，包括套题模式、单题模式的功能实现以及相互切换，套题模式下题目的上下切换、答案的保存、提交后解析的查看等。重点测试前、后端之间的交互操作、数据传递。…"/>
          <p:cNvSpPr txBox="1"/>
          <p:nvPr/>
        </p:nvSpPr>
        <p:spPr>
          <a:xfrm>
            <a:off x="494118" y="1238215"/>
            <a:ext cx="12016564" cy="179536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6" indent="0" algn="just" defTabSz="457200">
              <a:defRPr sz="22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rPr dirty="0"/>
              <a:t>   前后端集成以后，对刷题模块进行了整体的测试，包括套题模式、单题模式的功能实现以及相互切换，套题模式下题目的上下切换、答案的保存、提交后解析的查看等。重点测试前、后端之间的交互操作、数据传递。</a:t>
            </a:r>
          </a:p>
          <a:p>
            <a:pPr algn="just" defTabSz="457200">
              <a:defRPr sz="22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rPr dirty="0"/>
              <a:t>   下面是刷题模块中“next“按钮功能的控制流图，设计5个测试即可完成路径覆盖（左侧套题模式的三个分支可以在一个测例中完成）。</a:t>
            </a:r>
          </a:p>
        </p:txBody>
      </p:sp>
      <p:pic>
        <p:nvPicPr>
          <p:cNvPr id="36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1407" y="3185639"/>
            <a:ext cx="10621986" cy="597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测试"/>
          <p:cNvSpPr txBox="1"/>
          <p:nvPr/>
        </p:nvSpPr>
        <p:spPr>
          <a:xfrm>
            <a:off x="5994399" y="2899274"/>
            <a:ext cx="1016001" cy="6223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测试</a:t>
            </a:r>
          </a:p>
        </p:txBody>
      </p:sp>
      <p:grpSp>
        <p:nvGrpSpPr>
          <p:cNvPr id="371" name="成组"/>
          <p:cNvGrpSpPr/>
          <p:nvPr/>
        </p:nvGrpSpPr>
        <p:grpSpPr>
          <a:xfrm>
            <a:off x="3910543" y="575992"/>
            <a:ext cx="5183714" cy="1410945"/>
            <a:chOff x="0" y="0"/>
            <a:chExt cx="5183713" cy="1410944"/>
          </a:xfrm>
        </p:grpSpPr>
        <p:pic>
          <p:nvPicPr>
            <p:cNvPr id="369" name="1" descr="1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0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372" name="系统测试"/>
          <p:cNvSpPr txBox="1"/>
          <p:nvPr/>
        </p:nvSpPr>
        <p:spPr>
          <a:xfrm>
            <a:off x="5835650" y="4648199"/>
            <a:ext cx="1333501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系统测试</a:t>
            </a:r>
          </a:p>
        </p:txBody>
      </p:sp>
      <p:sp>
        <p:nvSpPr>
          <p:cNvPr id="373" name="将整个软件集成起来后，利用黑盒测试的方法对整个软件进行测试。"/>
          <p:cNvSpPr txBox="1"/>
          <p:nvPr/>
        </p:nvSpPr>
        <p:spPr>
          <a:xfrm>
            <a:off x="2208751" y="6232025"/>
            <a:ext cx="8587298" cy="4318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6" indent="0" algn="just" defTabSz="457200">
              <a:lnSpc>
                <a:spcPts val="4500"/>
              </a:lnSpc>
              <a:defRPr sz="2200" b="0"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t>将整个软件集成起来后，利用黑盒测试的方法对整个软件进行测试。</a:t>
            </a:r>
            <a:r>
              <a:rPr sz="1200">
                <a:latin typeface="Songti SC Regular"/>
                <a:ea typeface="Songti SC Regular"/>
                <a:cs typeface="Songti SC Regular"/>
                <a:sym typeface="Songti SC Regular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0902" y="2205273"/>
            <a:ext cx="8689856" cy="65500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8" name="成组"/>
          <p:cNvGrpSpPr/>
          <p:nvPr/>
        </p:nvGrpSpPr>
        <p:grpSpPr>
          <a:xfrm>
            <a:off x="3910543" y="121656"/>
            <a:ext cx="5183714" cy="1410945"/>
            <a:chOff x="0" y="0"/>
            <a:chExt cx="5183713" cy="1410944"/>
          </a:xfrm>
        </p:grpSpPr>
        <p:pic>
          <p:nvPicPr>
            <p:cNvPr id="376" name="1" descr="1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7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379" name="系统测试——主界面"/>
          <p:cNvSpPr txBox="1"/>
          <p:nvPr/>
        </p:nvSpPr>
        <p:spPr>
          <a:xfrm>
            <a:off x="4724400" y="1393916"/>
            <a:ext cx="3556001" cy="5588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系统测试——主界面</a:t>
            </a:r>
          </a:p>
        </p:txBody>
      </p:sp>
      <p:sp>
        <p:nvSpPr>
          <p:cNvPr id="380" name="主界面背景图片、按钮显示正确，点击两个按钮可以关闭本页面，并进入对应的模块页面。"/>
          <p:cNvSpPr txBox="1"/>
          <p:nvPr/>
        </p:nvSpPr>
        <p:spPr>
          <a:xfrm>
            <a:off x="857249" y="9001521"/>
            <a:ext cx="11290301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 defTabSz="457200">
              <a:lnSpc>
                <a:spcPts val="4500"/>
              </a:lnSpc>
              <a:defRPr sz="2200" b="0">
                <a:solidFill>
                  <a:srgbClr val="000000"/>
                </a:solidFill>
                <a:latin typeface="Baoli SC Regular"/>
                <a:ea typeface="Baoli SC Regular"/>
                <a:cs typeface="Baoli SC Regular"/>
                <a:sym typeface="Baoli SC Regular"/>
              </a:defRPr>
            </a:lvl1pPr>
          </a:lstStyle>
          <a:p>
            <a:r>
              <a:t>主界面背景图片、按钮显示正确，点击两个按钮可以关闭本页面，并进入对应的模块页面。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6799" y="2205273"/>
            <a:ext cx="8689855" cy="65500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5" name="成组"/>
          <p:cNvGrpSpPr/>
          <p:nvPr/>
        </p:nvGrpSpPr>
        <p:grpSpPr>
          <a:xfrm>
            <a:off x="3910543" y="121656"/>
            <a:ext cx="5183714" cy="1410945"/>
            <a:chOff x="0" y="0"/>
            <a:chExt cx="5183713" cy="1410944"/>
          </a:xfrm>
        </p:grpSpPr>
        <p:pic>
          <p:nvPicPr>
            <p:cNvPr id="383" name="1" descr="1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4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386" name="系统测试——单词页面"/>
          <p:cNvSpPr txBox="1"/>
          <p:nvPr/>
        </p:nvSpPr>
        <p:spPr>
          <a:xfrm>
            <a:off x="4533900" y="1393916"/>
            <a:ext cx="3937001" cy="5588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系统测试——单词页面</a:t>
            </a:r>
          </a:p>
        </p:txBody>
      </p:sp>
      <p:sp>
        <p:nvSpPr>
          <p:cNvPr id="387" name="单词页面里各按钮、功能均正常，与集成测试时无异，返回按钮可以正常返回主页面。"/>
          <p:cNvSpPr txBox="1"/>
          <p:nvPr/>
        </p:nvSpPr>
        <p:spPr>
          <a:xfrm>
            <a:off x="1117600" y="9001521"/>
            <a:ext cx="10769601" cy="419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4500"/>
              </a:lnSpc>
              <a:defRPr sz="22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t>单词页面里各按钮、功能均正常，与集成测试时无异，返回按钮可以正常返回主页面。</a:t>
            </a:r>
            <a:r>
              <a:rPr sz="1200">
                <a:latin typeface="Songti SC Regular"/>
                <a:ea typeface="Songti SC Regular"/>
                <a:cs typeface="Songti SC Regular"/>
                <a:sym typeface="Songti SC Regular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团队"/>
          <p:cNvSpPr txBox="1"/>
          <p:nvPr/>
        </p:nvSpPr>
        <p:spPr>
          <a:xfrm>
            <a:off x="5994399" y="2899274"/>
            <a:ext cx="1016001" cy="6223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团队</a:t>
            </a:r>
          </a:p>
        </p:txBody>
      </p:sp>
      <p:grpSp>
        <p:nvGrpSpPr>
          <p:cNvPr id="184" name="成组"/>
          <p:cNvGrpSpPr/>
          <p:nvPr/>
        </p:nvGrpSpPr>
        <p:grpSpPr>
          <a:xfrm>
            <a:off x="3910543" y="575992"/>
            <a:ext cx="5183714" cy="1410945"/>
            <a:chOff x="0" y="0"/>
            <a:chExt cx="5183713" cy="1410944"/>
          </a:xfrm>
        </p:grpSpPr>
        <p:pic>
          <p:nvPicPr>
            <p:cNvPr id="182" name="1" descr="1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185" name="成员9：郑和帆、严梓淳、丘嘉豪、周昕怡、王华东、石上松、曹群、宋凌寒、李鸿昊"/>
          <p:cNvSpPr txBox="1"/>
          <p:nvPr/>
        </p:nvSpPr>
        <p:spPr>
          <a:xfrm>
            <a:off x="709414" y="4648199"/>
            <a:ext cx="11585973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成员9：郑和帆、严梓淳、丘嘉豪、周昕怡、王华东、石上松、曹群、宋凌寒、李鸿昊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8041" y="2205273"/>
            <a:ext cx="8687371" cy="6548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2" name="成组"/>
          <p:cNvGrpSpPr/>
          <p:nvPr/>
        </p:nvGrpSpPr>
        <p:grpSpPr>
          <a:xfrm>
            <a:off x="3910543" y="121656"/>
            <a:ext cx="5183714" cy="1410945"/>
            <a:chOff x="0" y="0"/>
            <a:chExt cx="5183713" cy="1410944"/>
          </a:xfrm>
        </p:grpSpPr>
        <p:pic>
          <p:nvPicPr>
            <p:cNvPr id="390" name="1" descr="1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1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393" name="系统测试——刷题页面"/>
          <p:cNvSpPr txBox="1"/>
          <p:nvPr/>
        </p:nvSpPr>
        <p:spPr>
          <a:xfrm>
            <a:off x="4533900" y="1393916"/>
            <a:ext cx="3937001" cy="5588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系统测试——刷题页面</a:t>
            </a:r>
          </a:p>
        </p:txBody>
      </p:sp>
      <p:sp>
        <p:nvSpPr>
          <p:cNvPr id="394" name="刷题页面显示、功能均正常，与集成测试无异。QUIT按钮可以正确保存参数，并返回主页面。"/>
          <p:cNvSpPr txBox="1"/>
          <p:nvPr/>
        </p:nvSpPr>
        <p:spPr>
          <a:xfrm>
            <a:off x="601364" y="9001521"/>
            <a:ext cx="11802072" cy="419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4500"/>
              </a:lnSpc>
              <a:defRPr sz="22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t>刷题页面显示、功能均正常，与集成测试无异。QUIT按钮可以正确保存参数，并返回主页面。</a:t>
            </a:r>
            <a:r>
              <a:rPr sz="1200">
                <a:latin typeface="Songti SC Regular"/>
                <a:ea typeface="Songti SC Regular"/>
                <a:cs typeface="Songti SC Regular"/>
                <a:sym typeface="Songti SC Regular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Demo"/>
          <p:cNvSpPr txBox="1"/>
          <p:nvPr/>
        </p:nvSpPr>
        <p:spPr>
          <a:xfrm>
            <a:off x="5784304" y="2899274"/>
            <a:ext cx="1436192" cy="6223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Demo</a:t>
            </a:r>
          </a:p>
        </p:txBody>
      </p:sp>
      <p:grpSp>
        <p:nvGrpSpPr>
          <p:cNvPr id="399" name="成组"/>
          <p:cNvGrpSpPr/>
          <p:nvPr/>
        </p:nvGrpSpPr>
        <p:grpSpPr>
          <a:xfrm>
            <a:off x="3910543" y="575992"/>
            <a:ext cx="5183714" cy="1410945"/>
            <a:chOff x="0" y="0"/>
            <a:chExt cx="5183713" cy="1410944"/>
          </a:xfrm>
        </p:grpSpPr>
        <p:pic>
          <p:nvPicPr>
            <p:cNvPr id="397" name="1" descr="1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8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400" name="背单词 刷题 换皮肤"/>
          <p:cNvSpPr txBox="1"/>
          <p:nvPr/>
        </p:nvSpPr>
        <p:spPr>
          <a:xfrm>
            <a:off x="5070078" y="4648199"/>
            <a:ext cx="2864644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背单词 刷题 换皮肤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项目内容：GRE刷题背单词软件"/>
          <p:cNvSpPr txBox="1"/>
          <p:nvPr/>
        </p:nvSpPr>
        <p:spPr>
          <a:xfrm>
            <a:off x="4642941" y="6675166"/>
            <a:ext cx="371891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项目内容：GRE刷题背单词软件</a:t>
            </a:r>
          </a:p>
        </p:txBody>
      </p:sp>
      <p:grpSp>
        <p:nvGrpSpPr>
          <p:cNvPr id="405" name="成组"/>
          <p:cNvGrpSpPr/>
          <p:nvPr/>
        </p:nvGrpSpPr>
        <p:grpSpPr>
          <a:xfrm>
            <a:off x="1707539" y="227823"/>
            <a:ext cx="9589722" cy="7189754"/>
            <a:chOff x="0" y="0"/>
            <a:chExt cx="9589720" cy="7189752"/>
          </a:xfrm>
        </p:grpSpPr>
        <p:pic>
          <p:nvPicPr>
            <p:cNvPr id="403" name="1" descr="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589721" cy="71897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4" name="3000"/>
            <p:cNvSpPr txBox="1"/>
            <p:nvPr/>
          </p:nvSpPr>
          <p:spPr>
            <a:xfrm>
              <a:off x="7697496" y="3659421"/>
              <a:ext cx="1084660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406" name="成员9：郑和帆、严梓淳、丘嘉豪、周昕怡、王华东、石上松、曹群、宋凌寒、李鸿昊"/>
          <p:cNvSpPr txBox="1"/>
          <p:nvPr/>
        </p:nvSpPr>
        <p:spPr>
          <a:xfrm>
            <a:off x="1665386" y="7158190"/>
            <a:ext cx="967402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成员9：郑和帆、严梓淳、丘嘉豪、周昕怡、王华东、石上松、曹群、宋凌寒、李鸿昊</a:t>
            </a:r>
          </a:p>
        </p:txBody>
      </p:sp>
      <p:sp>
        <p:nvSpPr>
          <p:cNvPr id="407" name="THANKS"/>
          <p:cNvSpPr txBox="1"/>
          <p:nvPr/>
        </p:nvSpPr>
        <p:spPr>
          <a:xfrm>
            <a:off x="5524500" y="5011271"/>
            <a:ext cx="1955800" cy="584201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THANKS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后场村印象"/>
          <p:cNvSpPr txBox="1"/>
          <p:nvPr/>
        </p:nvSpPr>
        <p:spPr>
          <a:xfrm>
            <a:off x="247678" y="105531"/>
            <a:ext cx="1524001" cy="495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后场村印象</a:t>
            </a:r>
          </a:p>
        </p:txBody>
      </p:sp>
      <p:graphicFrame>
        <p:nvGraphicFramePr>
          <p:cNvPr id="188" name="表格"/>
          <p:cNvGraphicFramePr/>
          <p:nvPr>
            <p:extLst>
              <p:ext uri="{D42A27DB-BD31-4B8C-83A1-F6EECF244321}">
                <p14:modId xmlns:p14="http://schemas.microsoft.com/office/powerpoint/2010/main" val="1830138759"/>
              </p:ext>
            </p:extLst>
          </p:nvPr>
        </p:nvGraphicFramePr>
        <p:xfrm>
          <a:off x="1864103" y="3328171"/>
          <a:ext cx="9276592" cy="51435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37929"/>
                <a:gridCol w="6738663"/>
              </a:tblGrid>
              <a:tr h="5715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FZYaSongS-H-GB"/>
                          <a:ea typeface="FZYaSongS-H-GB"/>
                          <a:cs typeface="FZYaSongS-H-GB"/>
                          <a:sym typeface="FZYaSongS-H-GB"/>
                        </a:rPr>
                        <a:t>曹群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 smtClean="0">
                          <a:solidFill>
                            <a:srgbClr val="FFFFFF"/>
                          </a:solidFill>
                          <a:latin typeface="FZYaSongS-H-GB"/>
                          <a:ea typeface="FZYaSongS-H-GB"/>
                          <a:cs typeface="FZYaSongS-H-GB"/>
                          <a:sym typeface="FZYaSongS-H-GB"/>
                        </a:rPr>
                        <a:t>前端</a:t>
                      </a:r>
                      <a:r>
                        <a:rPr lang="zh-CN" altLang="en-US" sz="2200" dirty="0" smtClean="0">
                          <a:solidFill>
                            <a:srgbClr val="FFFFFF"/>
                          </a:solidFill>
                          <a:latin typeface="FZYaSongS-H-GB"/>
                          <a:ea typeface="FZYaSongS-H-GB"/>
                          <a:cs typeface="FZYaSongS-H-GB"/>
                          <a:sym typeface="FZYaSongS-H-GB"/>
                        </a:rPr>
                        <a:t>主界面</a:t>
                      </a:r>
                      <a:endParaRPr sz="2200" dirty="0">
                        <a:solidFill>
                          <a:srgbClr val="FFFFFF"/>
                        </a:solidFill>
                        <a:latin typeface="FZYaSongS-H-GB"/>
                        <a:ea typeface="FZYaSongS-H-GB"/>
                        <a:cs typeface="FZYaSongS-H-GB"/>
                        <a:sym typeface="FZYaSongS-H-GB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FZYaSongS-H-GB"/>
                          <a:ea typeface="FZYaSongS-H-GB"/>
                          <a:cs typeface="FZYaSongS-H-GB"/>
                          <a:sym typeface="FZYaSongS-H-GB"/>
                        </a:rPr>
                        <a:t>石上松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FZYaSongS-H-GB"/>
                          <a:ea typeface="FZYaSongS-H-GB"/>
                          <a:cs typeface="FZYaSongS-H-GB"/>
                          <a:sym typeface="FZYaSongS-H-GB"/>
                        </a:rPr>
                        <a:t>前端单词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FZYaSongS-H-GB"/>
                          <a:ea typeface="FZYaSongS-H-GB"/>
                          <a:cs typeface="FZYaSongS-H-GB"/>
                          <a:sym typeface="FZYaSongS-H-GB"/>
                        </a:rPr>
                        <a:t>丘嘉豪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FZYaSongS-H-GB"/>
                          <a:ea typeface="FZYaSongS-H-GB"/>
                          <a:cs typeface="FZYaSongS-H-GB"/>
                          <a:sym typeface="FZYaSongS-H-GB"/>
                        </a:rPr>
                        <a:t>前端答题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FZYaSongS-H-GB"/>
                          <a:ea typeface="FZYaSongS-H-GB"/>
                          <a:cs typeface="FZYaSongS-H-GB"/>
                          <a:sym typeface="FZYaSongS-H-GB"/>
                        </a:rPr>
                        <a:t>李鸿昊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FZYaSongS-H-GB"/>
                          <a:ea typeface="FZYaSongS-H-GB"/>
                          <a:cs typeface="FZYaSongS-H-GB"/>
                          <a:sym typeface="FZYaSongS-H-GB"/>
                        </a:rPr>
                        <a:t>后端数据库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FZYaSongS-H-GB"/>
                          <a:ea typeface="FZYaSongS-H-GB"/>
                          <a:cs typeface="FZYaSongS-H-GB"/>
                          <a:sym typeface="FZYaSongS-H-GB"/>
                        </a:rPr>
                        <a:t>王华东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FZYaSongS-H-GB"/>
                          <a:ea typeface="FZYaSongS-H-GB"/>
                          <a:cs typeface="FZYaSongS-H-GB"/>
                          <a:sym typeface="FZYaSongS-H-GB"/>
                        </a:rPr>
                        <a:t>后端单词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FZYaSongS-H-GB"/>
                          <a:ea typeface="FZYaSongS-H-GB"/>
                          <a:cs typeface="FZYaSongS-H-GB"/>
                          <a:sym typeface="FZYaSongS-H-GB"/>
                        </a:rPr>
                        <a:t>郑和帆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FZYaSongS-H-GB"/>
                          <a:ea typeface="FZYaSongS-H-GB"/>
                          <a:cs typeface="FZYaSongS-H-GB"/>
                          <a:sym typeface="FZYaSongS-H-GB"/>
                        </a:rPr>
                        <a:t>后端答题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FZYaSongS-H-GB"/>
                          <a:ea typeface="FZYaSongS-H-GB"/>
                          <a:cs typeface="FZYaSongS-H-GB"/>
                          <a:sym typeface="FZYaSongS-H-GB"/>
                        </a:rPr>
                        <a:t>严梓淳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FZYaSongS-H-GB"/>
                          <a:ea typeface="FZYaSongS-H-GB"/>
                          <a:cs typeface="FZYaSongS-H-GB"/>
                          <a:sym typeface="FZYaSongS-H-GB"/>
                        </a:rPr>
                        <a:t>文本素材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FZYaSongS-H-GB"/>
                          <a:ea typeface="FZYaSongS-H-GB"/>
                          <a:cs typeface="FZYaSongS-H-GB"/>
                          <a:sym typeface="FZYaSongS-H-GB"/>
                        </a:rPr>
                        <a:t>宋凌寒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FZYaSongS-H-GB"/>
                          <a:ea typeface="FZYaSongS-H-GB"/>
                          <a:cs typeface="FZYaSongS-H-GB"/>
                          <a:sym typeface="FZYaSongS-H-GB"/>
                        </a:rPr>
                        <a:t>图形素材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FZYaSongS-H-GB"/>
                          <a:ea typeface="FZYaSongS-H-GB"/>
                          <a:cs typeface="FZYaSongS-H-GB"/>
                          <a:sym typeface="FZYaSongS-H-GB"/>
                        </a:rPr>
                        <a:t>周昕怡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FFFFFF"/>
                          </a:solidFill>
                          <a:latin typeface="FZYaSongS-H-GB"/>
                          <a:ea typeface="FZYaSongS-H-GB"/>
                          <a:cs typeface="FZYaSongS-H-GB"/>
                          <a:sym typeface="FZYaSongS-H-GB"/>
                        </a:rPr>
                        <a:t>文档整合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91" name="成组"/>
          <p:cNvGrpSpPr/>
          <p:nvPr/>
        </p:nvGrpSpPr>
        <p:grpSpPr>
          <a:xfrm>
            <a:off x="3910543" y="121656"/>
            <a:ext cx="5183714" cy="1410945"/>
            <a:chOff x="0" y="0"/>
            <a:chExt cx="5183713" cy="1410944"/>
          </a:xfrm>
        </p:grpSpPr>
        <p:pic>
          <p:nvPicPr>
            <p:cNvPr id="189" name="1" descr="1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192" name="团队"/>
          <p:cNvSpPr txBox="1"/>
          <p:nvPr/>
        </p:nvSpPr>
        <p:spPr>
          <a:xfrm>
            <a:off x="6057900" y="1393916"/>
            <a:ext cx="889001" cy="5588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团队</a:t>
            </a:r>
          </a:p>
        </p:txBody>
      </p:sp>
      <p:sp>
        <p:nvSpPr>
          <p:cNvPr id="193" name="分工"/>
          <p:cNvSpPr txBox="1"/>
          <p:nvPr/>
        </p:nvSpPr>
        <p:spPr>
          <a:xfrm>
            <a:off x="6057900" y="2361043"/>
            <a:ext cx="889000" cy="558801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分工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需求设计"/>
          <p:cNvSpPr txBox="1"/>
          <p:nvPr/>
        </p:nvSpPr>
        <p:spPr>
          <a:xfrm>
            <a:off x="5549900" y="2899274"/>
            <a:ext cx="1905000" cy="6223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需求设计</a:t>
            </a:r>
          </a:p>
        </p:txBody>
      </p:sp>
      <p:grpSp>
        <p:nvGrpSpPr>
          <p:cNvPr id="198" name="成组"/>
          <p:cNvGrpSpPr/>
          <p:nvPr/>
        </p:nvGrpSpPr>
        <p:grpSpPr>
          <a:xfrm>
            <a:off x="3910543" y="575992"/>
            <a:ext cx="5183714" cy="1410945"/>
            <a:chOff x="0" y="0"/>
            <a:chExt cx="5183713" cy="1410944"/>
          </a:xfrm>
        </p:grpSpPr>
        <p:pic>
          <p:nvPicPr>
            <p:cNvPr id="196" name="1" descr="1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199" name="市场分析 软件创新点 用例 Diagrams 包图类图"/>
          <p:cNvSpPr txBox="1"/>
          <p:nvPr/>
        </p:nvSpPr>
        <p:spPr>
          <a:xfrm>
            <a:off x="3121025" y="4648199"/>
            <a:ext cx="6762751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市场分析 软件创新点 用例 Diagrams 包图类图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592" y="3651535"/>
            <a:ext cx="2786548" cy="2060909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问卷分析"/>
          <p:cNvSpPr txBox="1"/>
          <p:nvPr/>
        </p:nvSpPr>
        <p:spPr>
          <a:xfrm>
            <a:off x="751709" y="535077"/>
            <a:ext cx="1231901" cy="4191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问卷分析</a:t>
            </a:r>
          </a:p>
        </p:txBody>
      </p:sp>
      <p:sp>
        <p:nvSpPr>
          <p:cNvPr id="203" name="矩形"/>
          <p:cNvSpPr/>
          <p:nvPr/>
        </p:nvSpPr>
        <p:spPr>
          <a:xfrm>
            <a:off x="181525" y="181371"/>
            <a:ext cx="12641750" cy="605612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4" name="矩形"/>
          <p:cNvSpPr/>
          <p:nvPr/>
        </p:nvSpPr>
        <p:spPr>
          <a:xfrm>
            <a:off x="181525" y="6436621"/>
            <a:ext cx="2773761" cy="31760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5" name="出国趋势"/>
          <p:cNvSpPr txBox="1"/>
          <p:nvPr/>
        </p:nvSpPr>
        <p:spPr>
          <a:xfrm>
            <a:off x="3707018" y="535077"/>
            <a:ext cx="1231901" cy="4191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出国趋势</a:t>
            </a:r>
          </a:p>
        </p:txBody>
      </p:sp>
      <p:sp>
        <p:nvSpPr>
          <p:cNvPr id="206" name="据教育局数据，我国出国人数多且仍在增长，而GRE是大多数申请者所需具备的一个考试成绩。"/>
          <p:cNvSpPr txBox="1"/>
          <p:nvPr/>
        </p:nvSpPr>
        <p:spPr>
          <a:xfrm>
            <a:off x="3243468" y="1136721"/>
            <a:ext cx="2159001" cy="17907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据教育局数据，我国出国人数多且仍在增长，而GRE是大多数申请者所需具备的一个考试成绩。</a:t>
            </a:r>
          </a:p>
        </p:txBody>
      </p:sp>
      <p:sp>
        <p:nvSpPr>
          <p:cNvPr id="207" name="150/186位调查者曾使用过相关备考app，占比超80%，该类软件的市场不小。"/>
          <p:cNvSpPr txBox="1"/>
          <p:nvPr/>
        </p:nvSpPr>
        <p:spPr>
          <a:xfrm>
            <a:off x="469572" y="1136721"/>
            <a:ext cx="1796176" cy="17907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150/186位调查者曾使用过相关备考app，占比超80%，该类软件的市场不小。</a:t>
            </a:r>
          </a:p>
        </p:txBody>
      </p:sp>
      <p:sp>
        <p:nvSpPr>
          <p:cNvPr id="208" name="GRE考满分(支持在线做题)「华为应用58万次安装，小米应用66.5万次安装」…"/>
          <p:cNvSpPr txBox="1"/>
          <p:nvPr/>
        </p:nvSpPr>
        <p:spPr>
          <a:xfrm>
            <a:off x="3247309" y="3236991"/>
            <a:ext cx="9158353" cy="27275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20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t>GRE考满分(支持在线做题)「华为应用58万次安装，小米应用66.5万次安装」</a:t>
            </a:r>
          </a:p>
          <a:p>
            <a:pPr algn="l">
              <a:defRPr sz="20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t>——「好」面板简洁实用，题库丰富，方便，指导性强，有题目解析和倒计时，词汇功能强大。</a:t>
            </a:r>
          </a:p>
          <a:p>
            <a:pPr algn="l">
              <a:defRPr sz="20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t>——「坏」迷之字符，题目显示不完整。</a:t>
            </a:r>
          </a:p>
          <a:p>
            <a:pPr algn="l">
              <a:defRPr sz="20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pPr>
            <a:endParaRPr/>
          </a:p>
          <a:p>
            <a:pPr algn="l">
              <a:defRPr sz="20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t>小站GRE（下载复杂、伴有广告推荐）「华为应用3万次安装」</a:t>
            </a:r>
          </a:p>
          <a:p>
            <a:pPr algn="l">
              <a:defRPr sz="20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t>——「好」专用的生词收藏，题目全。</a:t>
            </a:r>
          </a:p>
          <a:p>
            <a:pPr algn="l">
              <a:defRPr sz="20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t>——「坏」电话骚扰，题目错漏多。</a:t>
            </a:r>
          </a:p>
        </p:txBody>
      </p:sp>
      <p:sp>
        <p:nvSpPr>
          <p:cNvPr id="209" name="用户注重的点"/>
          <p:cNvSpPr txBox="1"/>
          <p:nvPr/>
        </p:nvSpPr>
        <p:spPr>
          <a:xfrm>
            <a:off x="742905" y="6527636"/>
            <a:ext cx="1651001" cy="406401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用户注重的点</a:t>
            </a:r>
          </a:p>
        </p:txBody>
      </p:sp>
      <p:sp>
        <p:nvSpPr>
          <p:cNvPr id="210" name="界面简洁"/>
          <p:cNvSpPr txBox="1"/>
          <p:nvPr/>
        </p:nvSpPr>
        <p:spPr>
          <a:xfrm>
            <a:off x="996905" y="7167998"/>
            <a:ext cx="1143001" cy="406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界面简洁</a:t>
            </a:r>
          </a:p>
        </p:txBody>
      </p:sp>
      <p:sp>
        <p:nvSpPr>
          <p:cNvPr id="211" name="广告少，无骚扰"/>
          <p:cNvSpPr txBox="1"/>
          <p:nvPr/>
        </p:nvSpPr>
        <p:spPr>
          <a:xfrm>
            <a:off x="615905" y="7815080"/>
            <a:ext cx="1905001" cy="406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广告少，无骚扰</a:t>
            </a:r>
          </a:p>
        </p:txBody>
      </p:sp>
      <p:sp>
        <p:nvSpPr>
          <p:cNvPr id="212" name="查找生词，及时复习"/>
          <p:cNvSpPr txBox="1"/>
          <p:nvPr/>
        </p:nvSpPr>
        <p:spPr>
          <a:xfrm>
            <a:off x="361905" y="8458802"/>
            <a:ext cx="2413001" cy="406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查找生词，及时复习</a:t>
            </a:r>
          </a:p>
        </p:txBody>
      </p:sp>
      <p:sp>
        <p:nvSpPr>
          <p:cNvPr id="213" name="题量充足，涵盖范围广"/>
          <p:cNvSpPr txBox="1"/>
          <p:nvPr/>
        </p:nvSpPr>
        <p:spPr>
          <a:xfrm>
            <a:off x="234905" y="9115223"/>
            <a:ext cx="2667001" cy="406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题量充足，涵盖范围广</a:t>
            </a:r>
          </a:p>
        </p:txBody>
      </p:sp>
      <p:sp>
        <p:nvSpPr>
          <p:cNvPr id="214" name="竞品分析"/>
          <p:cNvSpPr txBox="1"/>
          <p:nvPr/>
        </p:nvSpPr>
        <p:spPr>
          <a:xfrm>
            <a:off x="6465447" y="535077"/>
            <a:ext cx="1231901" cy="4191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竞品分析</a:t>
            </a:r>
          </a:p>
        </p:txBody>
      </p:sp>
      <p:pic>
        <p:nvPicPr>
          <p:cNvPr id="21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53977" y="553399"/>
            <a:ext cx="3606028" cy="2217812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GRE‧考满分…"/>
          <p:cNvSpPr txBox="1"/>
          <p:nvPr/>
        </p:nvSpPr>
        <p:spPr>
          <a:xfrm>
            <a:off x="6001897" y="1390721"/>
            <a:ext cx="2159001" cy="12827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9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t>GRE‧考满分</a:t>
            </a:r>
          </a:p>
          <a:p>
            <a:pPr>
              <a:defRPr sz="19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pPr>
            <a:endParaRPr/>
          </a:p>
          <a:p>
            <a:pPr>
              <a:defRPr sz="19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t>界面基本还原</a:t>
            </a:r>
          </a:p>
          <a:p>
            <a:pPr>
              <a:defRPr sz="19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t>考试真实场景</a:t>
            </a:r>
          </a:p>
        </p:txBody>
      </p:sp>
      <p:sp>
        <p:nvSpPr>
          <p:cNvPr id="217" name="矩形"/>
          <p:cNvSpPr/>
          <p:nvPr/>
        </p:nvSpPr>
        <p:spPr>
          <a:xfrm>
            <a:off x="3210434" y="6430271"/>
            <a:ext cx="9608208" cy="31760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8" name="创新"/>
          <p:cNvSpPr txBox="1"/>
          <p:nvPr/>
        </p:nvSpPr>
        <p:spPr>
          <a:xfrm>
            <a:off x="7508985" y="6528060"/>
            <a:ext cx="635001" cy="406401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创新</a:t>
            </a:r>
          </a:p>
        </p:txBody>
      </p:sp>
      <p:sp>
        <p:nvSpPr>
          <p:cNvPr id="219" name="背单词"/>
          <p:cNvSpPr txBox="1"/>
          <p:nvPr/>
        </p:nvSpPr>
        <p:spPr>
          <a:xfrm>
            <a:off x="3607610" y="7167998"/>
            <a:ext cx="889001" cy="406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背单词</a:t>
            </a:r>
          </a:p>
        </p:txBody>
      </p:sp>
      <p:sp>
        <p:nvSpPr>
          <p:cNvPr id="220" name="刷题（单题+套题）"/>
          <p:cNvSpPr txBox="1"/>
          <p:nvPr/>
        </p:nvSpPr>
        <p:spPr>
          <a:xfrm>
            <a:off x="5148935" y="7167998"/>
            <a:ext cx="2288978" cy="406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刷题（单题+套题）</a:t>
            </a:r>
          </a:p>
        </p:txBody>
      </p:sp>
      <p:sp>
        <p:nvSpPr>
          <p:cNvPr id="221" name="双重实现 共同满足"/>
          <p:cNvSpPr txBox="1"/>
          <p:nvPr/>
        </p:nvSpPr>
        <p:spPr>
          <a:xfrm>
            <a:off x="3607610" y="8382602"/>
            <a:ext cx="3369966" cy="558801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双重实现 共同满足</a:t>
            </a:r>
          </a:p>
        </p:txBody>
      </p:sp>
      <p:sp>
        <p:nvSpPr>
          <p:cNvPr id="222" name="文本"/>
          <p:cNvSpPr txBox="1"/>
          <p:nvPr/>
        </p:nvSpPr>
        <p:spPr>
          <a:xfrm>
            <a:off x="6140450" y="4616450"/>
            <a:ext cx="723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223" name="线条"/>
          <p:cNvSpPr/>
          <p:nvPr/>
        </p:nvSpPr>
        <p:spPr>
          <a:xfrm flipV="1">
            <a:off x="5483323" y="7590790"/>
            <a:ext cx="804180" cy="80418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4" name="线条"/>
          <p:cNvSpPr/>
          <p:nvPr/>
        </p:nvSpPr>
        <p:spPr>
          <a:xfrm flipH="1" flipV="1">
            <a:off x="4073624" y="7584440"/>
            <a:ext cx="804180" cy="80418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5" name="线条"/>
          <p:cNvSpPr/>
          <p:nvPr/>
        </p:nvSpPr>
        <p:spPr>
          <a:xfrm flipV="1">
            <a:off x="7826485" y="6980961"/>
            <a:ext cx="1" cy="2580672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6" name="刷题 皮肤选择"/>
          <p:cNvSpPr txBox="1"/>
          <p:nvPr/>
        </p:nvSpPr>
        <p:spPr>
          <a:xfrm>
            <a:off x="8215058" y="7789680"/>
            <a:ext cx="1780977" cy="406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000000"/>
                </a:solidFill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刷题 皮肤选择</a:t>
            </a:r>
          </a:p>
        </p:txBody>
      </p:sp>
      <p:sp>
        <p:nvSpPr>
          <p:cNvPr id="227" name="ETS风格"/>
          <p:cNvSpPr txBox="1"/>
          <p:nvPr/>
        </p:nvSpPr>
        <p:spPr>
          <a:xfrm>
            <a:off x="11018103" y="6810916"/>
            <a:ext cx="1130102" cy="406401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ETS风格</a:t>
            </a:r>
          </a:p>
        </p:txBody>
      </p:sp>
      <p:sp>
        <p:nvSpPr>
          <p:cNvPr id="228" name="Nimbus风格"/>
          <p:cNvSpPr txBox="1"/>
          <p:nvPr/>
        </p:nvSpPr>
        <p:spPr>
          <a:xfrm>
            <a:off x="10772537" y="7789680"/>
            <a:ext cx="1621235" cy="406401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Nimbus风格</a:t>
            </a:r>
          </a:p>
        </p:txBody>
      </p:sp>
      <p:sp>
        <p:nvSpPr>
          <p:cNvPr id="229" name="活力橙风格"/>
          <p:cNvSpPr txBox="1"/>
          <p:nvPr/>
        </p:nvSpPr>
        <p:spPr>
          <a:xfrm>
            <a:off x="10884654" y="8768443"/>
            <a:ext cx="1397001" cy="406401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活力橙风格</a:t>
            </a:r>
          </a:p>
        </p:txBody>
      </p:sp>
      <p:sp>
        <p:nvSpPr>
          <p:cNvPr id="230" name="线条"/>
          <p:cNvSpPr/>
          <p:nvPr/>
        </p:nvSpPr>
        <p:spPr>
          <a:xfrm flipV="1">
            <a:off x="10015661" y="6974339"/>
            <a:ext cx="1006459" cy="10064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1" name="线条"/>
          <p:cNvSpPr/>
          <p:nvPr/>
        </p:nvSpPr>
        <p:spPr>
          <a:xfrm>
            <a:off x="10015661" y="7976324"/>
            <a:ext cx="883741" cy="8837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2" name="线条"/>
          <p:cNvSpPr/>
          <p:nvPr/>
        </p:nvSpPr>
        <p:spPr>
          <a:xfrm>
            <a:off x="10015661" y="7976324"/>
            <a:ext cx="7239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题库载入：读入json文件；读入代表题目曾经解答历史的文件；构建题库，传递变量/接口给抽题模块；退出程序时将解答情况的更新写入文件。…"/>
          <p:cNvSpPr txBox="1"/>
          <p:nvPr/>
        </p:nvSpPr>
        <p:spPr>
          <a:xfrm>
            <a:off x="5979669" y="2504353"/>
            <a:ext cx="6871948" cy="6627455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1000"/>
              </a:spcBef>
              <a:defRPr sz="2200" b="0"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rPr dirty="0"/>
              <a:t>题库载入：读入json文件；读入代表题目曾经解答历史的文件；构建题库，传递变量/接口给抽题模块；退出程序时将解答情况的更新写入文件。</a:t>
            </a:r>
          </a:p>
          <a:p>
            <a:pPr algn="l" defTabSz="457200">
              <a:spcBef>
                <a:spcPts val="1000"/>
              </a:spcBef>
              <a:defRPr sz="2200" b="0"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rPr dirty="0"/>
              <a:t>抽题：以给定要求从题库（由数据载入模块提供）抽取一题。所需参数：题目类型（单空、双空、三空、六选二）；难度（easy/median/hard）；是否做过；是否做对。</a:t>
            </a:r>
          </a:p>
          <a:p>
            <a:pPr algn="l" defTabSz="457200">
              <a:spcBef>
                <a:spcPts val="1000"/>
              </a:spcBef>
              <a:defRPr sz="2200" b="0"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rPr dirty="0"/>
              <a:t>解题：调用抽题模块，根据模式传递参数；根据用户解答返回结果；修改所抽题目的解答属性（回答过，答对与否）。</a:t>
            </a:r>
          </a:p>
          <a:p>
            <a:pPr algn="l" defTabSz="457200">
              <a:spcBef>
                <a:spcPts val="1000"/>
              </a:spcBef>
              <a:defRPr sz="2200" b="0"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rPr dirty="0"/>
              <a:t>选择刷题模式：根据所选模式确定考场参数；将参数传递给解题模块，调用解题模块。</a:t>
            </a:r>
          </a:p>
          <a:p>
            <a:pPr algn="l" defTabSz="457200">
              <a:spcBef>
                <a:spcPts val="1000"/>
              </a:spcBef>
              <a:defRPr sz="2200" b="0"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rPr dirty="0"/>
              <a:t>词库管理：读入词库文件，维护内存中单词的数据结构，软件退出时更新词库文件。</a:t>
            </a:r>
          </a:p>
          <a:p>
            <a:pPr algn="l" defTabSz="457200">
              <a:spcBef>
                <a:spcPts val="1000"/>
              </a:spcBef>
              <a:defRPr sz="2200" b="0"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rPr dirty="0"/>
              <a:t>背单词：传入背诵列表，遍历其中单词，并提供更改标注信息的操作。</a:t>
            </a:r>
          </a:p>
          <a:p>
            <a:pPr algn="l" defTabSz="457200">
              <a:spcBef>
                <a:spcPts val="1000"/>
              </a:spcBef>
              <a:defRPr sz="2200" b="0">
                <a:latin typeface="FZYaSongS-H-GB"/>
                <a:ea typeface="FZYaSongS-H-GB"/>
                <a:cs typeface="FZYaSongS-H-GB"/>
                <a:sym typeface="FZYaSongS-H-GB"/>
              </a:defRPr>
            </a:pPr>
            <a:r>
              <a:rPr dirty="0"/>
              <a:t>时间规划：根据用户设定的日期，规划每日需背单词。</a:t>
            </a:r>
          </a:p>
        </p:txBody>
      </p:sp>
      <p:pic>
        <p:nvPicPr>
          <p:cNvPr id="235" name="WechatIMG16.png" descr="WechatIMG16.png"/>
          <p:cNvPicPr>
            <a:picLocks noChangeAspect="1"/>
          </p:cNvPicPr>
          <p:nvPr/>
        </p:nvPicPr>
        <p:blipFill>
          <a:blip r:embed="rId2">
            <a:extLst/>
          </a:blip>
          <a:srcRect t="1318" r="6063" b="2472"/>
          <a:stretch>
            <a:fillRect/>
          </a:stretch>
        </p:blipFill>
        <p:spPr>
          <a:xfrm>
            <a:off x="-4604" y="2852035"/>
            <a:ext cx="5892130" cy="59322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8" name="成组"/>
          <p:cNvGrpSpPr/>
          <p:nvPr/>
        </p:nvGrpSpPr>
        <p:grpSpPr>
          <a:xfrm>
            <a:off x="3910543" y="121656"/>
            <a:ext cx="5183714" cy="1410945"/>
            <a:chOff x="0" y="0"/>
            <a:chExt cx="5183713" cy="1410944"/>
          </a:xfrm>
        </p:grpSpPr>
        <p:pic>
          <p:nvPicPr>
            <p:cNvPr id="236" name="1" descr="1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7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239" name="用例"/>
          <p:cNvSpPr txBox="1"/>
          <p:nvPr/>
        </p:nvSpPr>
        <p:spPr>
          <a:xfrm>
            <a:off x="6057900" y="1393916"/>
            <a:ext cx="889001" cy="5588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用例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WechatIMG17.png" descr="WechatIMG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9381" y="2069024"/>
            <a:ext cx="9366038" cy="78182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4" name="成组"/>
          <p:cNvGrpSpPr/>
          <p:nvPr/>
        </p:nvGrpSpPr>
        <p:grpSpPr>
          <a:xfrm>
            <a:off x="3910543" y="121656"/>
            <a:ext cx="5183714" cy="1410945"/>
            <a:chOff x="0" y="0"/>
            <a:chExt cx="5183713" cy="1410944"/>
          </a:xfrm>
        </p:grpSpPr>
        <p:pic>
          <p:nvPicPr>
            <p:cNvPr id="242" name="1" descr="1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3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245" name="活动图"/>
          <p:cNvSpPr txBox="1"/>
          <p:nvPr/>
        </p:nvSpPr>
        <p:spPr>
          <a:xfrm>
            <a:off x="5867400" y="1393916"/>
            <a:ext cx="1270000" cy="5588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活动图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equence diagram (6).png" descr="sequence diagram (6).png"/>
          <p:cNvPicPr>
            <a:picLocks noChangeAspect="1"/>
          </p:cNvPicPr>
          <p:nvPr/>
        </p:nvPicPr>
        <p:blipFill>
          <a:blip r:embed="rId2">
            <a:extLst/>
          </a:blip>
          <a:srcRect b="1441"/>
          <a:stretch>
            <a:fillRect/>
          </a:stretch>
        </p:blipFill>
        <p:spPr>
          <a:xfrm>
            <a:off x="2109589" y="1959157"/>
            <a:ext cx="8785664" cy="77942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0" name="成组"/>
          <p:cNvGrpSpPr/>
          <p:nvPr/>
        </p:nvGrpSpPr>
        <p:grpSpPr>
          <a:xfrm>
            <a:off x="3910543" y="121656"/>
            <a:ext cx="5183714" cy="1410945"/>
            <a:chOff x="0" y="0"/>
            <a:chExt cx="5183713" cy="1410944"/>
          </a:xfrm>
        </p:grpSpPr>
        <p:pic>
          <p:nvPicPr>
            <p:cNvPr id="248" name="1" descr="1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31847" b="31847"/>
            <a:stretch>
              <a:fillRect/>
            </a:stretch>
          </p:blipFill>
          <p:spPr>
            <a:xfrm>
              <a:off x="0" y="0"/>
              <a:ext cx="5183714" cy="1410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" name="3000"/>
            <p:cNvSpPr txBox="1"/>
            <p:nvPr/>
          </p:nvSpPr>
          <p:spPr>
            <a:xfrm>
              <a:off x="4072659" y="716399"/>
              <a:ext cx="701542" cy="30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 b="0">
                  <a:latin typeface="FZYaSongS-H-GB"/>
                  <a:ea typeface="FZYaSongS-H-GB"/>
                  <a:cs typeface="FZYaSongS-H-GB"/>
                  <a:sym typeface="FZYaSongS-H-GB"/>
                </a:defRPr>
              </a:lvl1pPr>
            </a:lstStyle>
            <a:p>
              <a:r>
                <a:t>3000</a:t>
              </a:r>
            </a:p>
          </p:txBody>
        </p:sp>
      </p:grpSp>
      <p:sp>
        <p:nvSpPr>
          <p:cNvPr id="251" name="时序图"/>
          <p:cNvSpPr txBox="1"/>
          <p:nvPr/>
        </p:nvSpPr>
        <p:spPr>
          <a:xfrm>
            <a:off x="5867400" y="1393916"/>
            <a:ext cx="1270000" cy="5588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latin typeface="FZYaSongS-H-GB"/>
                <a:ea typeface="FZYaSongS-H-GB"/>
                <a:cs typeface="FZYaSongS-H-GB"/>
                <a:sym typeface="FZYaSongS-H-GB"/>
              </a:defRPr>
            </a:lvl1pPr>
          </a:lstStyle>
          <a:p>
            <a:r>
              <a:t>时序图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569</Words>
  <Application>Microsoft Macintosh PowerPoint</Application>
  <PresentationFormat>自定义</PresentationFormat>
  <Paragraphs>170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Baoli SC Regular</vt:lpstr>
      <vt:lpstr>FZYaSongS-H-GB</vt:lpstr>
      <vt:lpstr>Helvetica</vt:lpstr>
      <vt:lpstr>Helvetica Neue</vt:lpstr>
      <vt:lpstr>Helvetica Neue Light</vt:lpstr>
      <vt:lpstr>Helvetica Neue Medium</vt:lpstr>
      <vt:lpstr>Songti SC Bold</vt:lpstr>
      <vt:lpstr>Songti SC Regular</vt:lpstr>
      <vt:lpstr>Black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3</cp:revision>
  <dcterms:modified xsi:type="dcterms:W3CDTF">2019-12-27T11:27:02Z</dcterms:modified>
</cp:coreProperties>
</file>